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34"/>
  </p:notesMasterIdLst>
  <p:handoutMasterIdLst>
    <p:handoutMasterId r:id="rId35"/>
  </p:handoutMasterIdLst>
  <p:sldIdLst>
    <p:sldId id="264" r:id="rId2"/>
    <p:sldId id="323" r:id="rId3"/>
    <p:sldId id="324" r:id="rId4"/>
    <p:sldId id="325" r:id="rId5"/>
    <p:sldId id="355" r:id="rId6"/>
    <p:sldId id="326" r:id="rId7"/>
    <p:sldId id="356" r:id="rId8"/>
    <p:sldId id="327" r:id="rId9"/>
    <p:sldId id="328" r:id="rId10"/>
    <p:sldId id="329" r:id="rId11"/>
    <p:sldId id="330" r:id="rId12"/>
    <p:sldId id="331" r:id="rId13"/>
    <p:sldId id="332" r:id="rId14"/>
    <p:sldId id="337" r:id="rId15"/>
    <p:sldId id="333" r:id="rId16"/>
    <p:sldId id="334" r:id="rId17"/>
    <p:sldId id="335" r:id="rId18"/>
    <p:sldId id="339" r:id="rId19"/>
    <p:sldId id="340" r:id="rId20"/>
    <p:sldId id="347" r:id="rId21"/>
    <p:sldId id="341" r:id="rId22"/>
    <p:sldId id="342" r:id="rId23"/>
    <p:sldId id="345" r:id="rId24"/>
    <p:sldId id="343" r:id="rId25"/>
    <p:sldId id="346" r:id="rId26"/>
    <p:sldId id="351" r:id="rId27"/>
    <p:sldId id="349" r:id="rId28"/>
    <p:sldId id="350" r:id="rId29"/>
    <p:sldId id="354" r:id="rId30"/>
    <p:sldId id="352" r:id="rId31"/>
    <p:sldId id="348" r:id="rId32"/>
    <p:sldId id="353" r:id="rId33"/>
  </p:sldIdLst>
  <p:sldSz cx="9144000" cy="6858000" type="screen4x3"/>
  <p:notesSz cx="6648450" cy="9782175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71" d="100"/>
          <a:sy n="71" d="100"/>
        </p:scale>
        <p:origin x="135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18"/>
    </p:cViewPr>
  </p:sorterViewPr>
  <p:notesViewPr>
    <p:cSldViewPr>
      <p:cViewPr>
        <p:scale>
          <a:sx n="100" d="100"/>
          <a:sy n="100" d="100"/>
        </p:scale>
        <p:origin x="-924" y="2430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1000">
                <a:latin typeface="Arial" charset="0"/>
              </a:defRPr>
            </a:lvl1pPr>
          </a:lstStyle>
          <a:p>
            <a:pPr>
              <a:defRPr/>
            </a:pPr>
            <a:fld id="{05A6847E-ECD8-4888-9A6C-CBE85B378C12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399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>
            <a:lvl1pPr algn="r" defTabSz="91281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6300" y="733425"/>
            <a:ext cx="4895850" cy="3670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9413" y="4646613"/>
            <a:ext cx="5851525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21" tIns="45610" rIns="91221" bIns="45610" numCol="1" anchor="b" anchorCtr="0" compatLnSpc="1">
            <a:prstTxWarp prst="textNoShape">
              <a:avLst/>
            </a:prstTxWarp>
          </a:bodyPr>
          <a:lstStyle>
            <a:lvl1pPr algn="r" defTabSz="912813">
              <a:defRPr sz="800">
                <a:latin typeface="Arial" charset="0"/>
              </a:defRPr>
            </a:lvl1pPr>
          </a:lstStyle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02245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1189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73163" y="457200"/>
            <a:ext cx="56769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1671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13209"/>
            <a:ext cx="7829947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412776"/>
            <a:ext cx="8766051" cy="504056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1034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9275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8818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66428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62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5589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193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5494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762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934200" y="6553200"/>
            <a:ext cx="1219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 dirty="0"/>
              <a:t>Page </a:t>
            </a:r>
            <a:fld id="{E218E9B1-FD08-4C80-902E-210BA2967D0D}" type="slidenum">
              <a:rPr lang="fr-FR" sz="1200" smtClean="0"/>
              <a:pPr>
                <a:spcBef>
                  <a:spcPct val="50000"/>
                </a:spcBef>
                <a:defRPr/>
              </a:pPr>
              <a:t>‹N°›</a:t>
            </a:fld>
            <a:endParaRPr lang="fr-FR" dirty="0">
              <a:latin typeface="Times New Roman" pitchFamily="18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2209800" y="6553200"/>
            <a:ext cx="4724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600" dirty="0"/>
              <a:t>Python</a:t>
            </a:r>
            <a:endParaRPr lang="fr-FR" dirty="0">
              <a:latin typeface="Times New Roman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77925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 du masque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196975"/>
            <a:ext cx="8766175" cy="528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0" y="6521450"/>
            <a:ext cx="3429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r-FR" sz="1200"/>
              <a:t>© Cyril Vincent Conseil</a:t>
            </a:r>
            <a:endParaRPr lang="fr-FR">
              <a:latin typeface="Times New Roman" pitchFamily="18" charset="0"/>
            </a:endParaRPr>
          </a:p>
        </p:txBody>
      </p:sp>
      <p:pic>
        <p:nvPicPr>
          <p:cNvPr id="1032" name="Picture 8" descr="cartevisit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74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Monotype Sort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10</a:t>
            </a:r>
          </a:p>
          <a:p>
            <a:pPr eaLnBrk="1" hangingPunct="1"/>
            <a:r>
              <a:rPr lang="fr-FR" altLang="fr-FR" dirty="0"/>
              <a:t>CNN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5023445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107495" y="2132856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646271"/>
            <a:ext cx="2590800" cy="1809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produit de convolution généralise l'idée de moyenne glissante et est la représentation mathématique de la notion de filtre linéaire</a:t>
            </a:r>
          </a:p>
          <a:p>
            <a:pPr lvl="1"/>
            <a:r>
              <a:rPr lang="fr-FR" dirty="0"/>
              <a:t>Il s'applique aussi bien à des données temporelles (en traitement du signal par exemple) qu'à des données spatiales (en traitement d'image)</a:t>
            </a:r>
          </a:p>
          <a:p>
            <a:pPr lvl="1"/>
            <a:r>
              <a:rPr lang="fr-FR" dirty="0"/>
              <a:t>Exemple Moyenne Mobile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365414"/>
            <a:ext cx="4968552" cy="24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984455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8" y="2208114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383" y="3697312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2d et </a:t>
            </a:r>
            <a:r>
              <a:rPr lang="fr-FR" dirty="0" err="1"/>
              <a:t>Hyperparamètres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défini la taille de la fenêtre et le pas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r>
              <a:rPr lang="fr-FR" dirty="0"/>
              <a:t>La taille de la fenêtre</a:t>
            </a:r>
          </a:p>
          <a:p>
            <a:pPr lvl="1"/>
            <a:r>
              <a:rPr lang="fr-FR" dirty="0"/>
              <a:t>Puis son pas (</a:t>
            </a:r>
            <a:r>
              <a:rPr lang="fr-FR" dirty="0" err="1"/>
              <a:t>stride</a:t>
            </a:r>
            <a:r>
              <a:rPr lang="fr-FR" dirty="0"/>
              <a:t>) généralement 1</a:t>
            </a:r>
          </a:p>
          <a:p>
            <a:r>
              <a:rPr lang="fr-FR" dirty="0"/>
              <a:t>Dans cet exemple</a:t>
            </a:r>
          </a:p>
          <a:p>
            <a:pPr lvl="1"/>
            <a:r>
              <a:rPr lang="fr-FR" dirty="0"/>
              <a:t>Matrice input 7x7</a:t>
            </a:r>
          </a:p>
          <a:p>
            <a:pPr lvl="1"/>
            <a:r>
              <a:rPr lang="fr-FR" dirty="0"/>
              <a:t>Fenêtre 3x3</a:t>
            </a:r>
          </a:p>
          <a:p>
            <a:pPr lvl="1"/>
            <a:r>
              <a:rPr lang="fr-FR" dirty="0" err="1"/>
              <a:t>Stride</a:t>
            </a:r>
            <a:r>
              <a:rPr lang="fr-FR" dirty="0"/>
              <a:t> 1</a:t>
            </a:r>
          </a:p>
          <a:p>
            <a:pPr lvl="1"/>
            <a:r>
              <a:rPr lang="fr-FR" dirty="0"/>
              <a:t>Donne output 5x5</a:t>
            </a:r>
          </a:p>
          <a:p>
            <a:r>
              <a:rPr lang="fr-FR" dirty="0"/>
              <a:t>Exemple avec une fenêtre 3x3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288779"/>
            <a:ext cx="3981747" cy="172060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808" y="5009381"/>
            <a:ext cx="3683083" cy="170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(keras.layers.Conv2D(64, (3, 3)))</a:t>
            </a:r>
          </a:p>
          <a:p>
            <a:pPr lvl="1"/>
            <a:r>
              <a:rPr lang="fr-FR" dirty="0"/>
              <a:t>Génère 64 fenêtres 3x3</a:t>
            </a:r>
          </a:p>
          <a:p>
            <a:r>
              <a:rPr lang="fr-FR" dirty="0" err="1"/>
              <a:t>Padding</a:t>
            </a:r>
            <a:r>
              <a:rPr lang="fr-FR" dirty="0"/>
              <a:t> = ‘</a:t>
            </a:r>
            <a:r>
              <a:rPr lang="fr-FR" dirty="0" err="1"/>
              <a:t>same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Permet de ne pas réduire la taille de la matrice résultat</a:t>
            </a:r>
          </a:p>
          <a:p>
            <a:pPr lvl="1"/>
            <a:r>
              <a:rPr lang="fr-FR" dirty="0"/>
              <a:t>Identique au layer </a:t>
            </a:r>
            <a:r>
              <a:rPr lang="fr-FR" dirty="0" err="1"/>
              <a:t>ZeroPadding</a:t>
            </a:r>
            <a:endParaRPr lang="fr-FR" dirty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Conv1d, Conv2d, Conv3d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possède plusieurs implémentations de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convolutifs</a:t>
            </a:r>
            <a:endParaRPr lang="fr-FR" dirty="0"/>
          </a:p>
          <a:p>
            <a:r>
              <a:rPr lang="fr-FR" dirty="0"/>
              <a:t>Par exemple Conv2d applique une convolution sur une matrice</a:t>
            </a:r>
          </a:p>
          <a:p>
            <a:pPr lvl="1"/>
            <a:r>
              <a:rPr lang="fr-FR" dirty="0"/>
              <a:t>Conv2D(32, (3, 3), (1,1))</a:t>
            </a:r>
          </a:p>
          <a:p>
            <a:pPr lvl="1"/>
            <a:r>
              <a:rPr lang="fr-FR" dirty="0"/>
              <a:t>Applique 32 filtres</a:t>
            </a:r>
          </a:p>
          <a:p>
            <a:pPr lvl="1"/>
            <a:r>
              <a:rPr lang="fr-FR" dirty="0"/>
              <a:t>Avec une fenêtre de taille 3x3</a:t>
            </a:r>
          </a:p>
          <a:p>
            <a:pPr lvl="1"/>
            <a:r>
              <a:rPr lang="fr-FR" dirty="0"/>
              <a:t>Et un </a:t>
            </a:r>
            <a:r>
              <a:rPr lang="fr-FR" dirty="0" err="1"/>
              <a:t>stride</a:t>
            </a:r>
            <a:r>
              <a:rPr lang="fr-FR" dirty="0"/>
              <a:t> 1x1</a:t>
            </a:r>
          </a:p>
          <a:p>
            <a:pPr lvl="1"/>
            <a:r>
              <a:rPr lang="fr-FR" dirty="0"/>
              <a:t>Nécessite un </a:t>
            </a:r>
            <a:r>
              <a:rPr lang="fr-FR" dirty="0" err="1"/>
              <a:t>shape</a:t>
            </a:r>
            <a:r>
              <a:rPr lang="fr-FR" dirty="0"/>
              <a:t>(</a:t>
            </a:r>
            <a:r>
              <a:rPr lang="fr-FR" dirty="0" err="1"/>
              <a:t>nbsample,width,length,colordepth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5593035"/>
            <a:ext cx="1681903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980728"/>
            <a:ext cx="3285456" cy="53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06219"/>
            <a:ext cx="5516678" cy="31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34290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855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et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 pas confondre Convolution et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La fenêtre de convolution glisse avec chevauchement</a:t>
            </a:r>
          </a:p>
          <a:p>
            <a:pPr lvl="1"/>
            <a:r>
              <a:rPr lang="fr-FR" dirty="0"/>
              <a:t>La fenêtre de </a:t>
            </a:r>
            <a:r>
              <a:rPr lang="fr-FR" dirty="0" err="1"/>
              <a:t>pooling</a:t>
            </a:r>
            <a:r>
              <a:rPr lang="fr-FR" dirty="0"/>
              <a:t> glisse sans chevauchement</a:t>
            </a:r>
          </a:p>
          <a:p>
            <a:pPr lvl="1"/>
            <a:r>
              <a:rPr lang="fr-FR" dirty="0"/>
              <a:t>Un </a:t>
            </a:r>
            <a:r>
              <a:rPr lang="fr-FR" dirty="0" err="1"/>
              <a:t>pooling</a:t>
            </a:r>
            <a:r>
              <a:rPr lang="fr-FR" dirty="0"/>
              <a:t> est une convolution où </a:t>
            </a:r>
          </a:p>
          <a:p>
            <a:pPr lvl="2"/>
            <a:r>
              <a:rPr lang="fr-FR" dirty="0" err="1"/>
              <a:t>stride</a:t>
            </a:r>
            <a:r>
              <a:rPr lang="fr-FR" dirty="0"/>
              <a:t> = taille fenêtre</a:t>
            </a:r>
          </a:p>
          <a:p>
            <a:pPr lvl="2"/>
            <a:r>
              <a:rPr lang="fr-FR" dirty="0"/>
              <a:t>En général le filtre est le max de la fenêtre</a:t>
            </a:r>
          </a:p>
        </p:txBody>
      </p:sp>
    </p:spTree>
    <p:extLst>
      <p:ext uri="{BB962C8B-B14F-4D97-AF65-F5344CB8AC3E}">
        <p14:creationId xmlns:p14="http://schemas.microsoft.com/office/powerpoint/2010/main" val="51312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2" y="4509120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7" y="2636912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MNIST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un exemple après une convolution 32, un e normalisation et un relu</a:t>
            </a:r>
          </a:p>
        </p:txBody>
      </p:sp>
      <p:pic>
        <p:nvPicPr>
          <p:cNvPr id="10242" name="Picture 2" descr="Con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85" y="2214634"/>
            <a:ext cx="6336704" cy="44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24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Flatten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Layer de réduction</a:t>
            </a:r>
          </a:p>
          <a:p>
            <a:pPr lvl="1"/>
            <a:r>
              <a:rPr lang="fr-FR" dirty="0"/>
              <a:t>Par exemple transforme un tenseur 2D en un tenseur 1D</a:t>
            </a:r>
          </a:p>
          <a:p>
            <a:pPr lvl="1"/>
            <a:r>
              <a:rPr lang="fr-FR" dirty="0"/>
              <a:t>Par exemple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Fait le lien entre le CNN et le Dense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92" y="3203037"/>
            <a:ext cx="5042289" cy="7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94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ImageDataGenerator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lire automatiquement des répertoires d’images</a:t>
            </a:r>
          </a:p>
          <a:p>
            <a:pPr lvl="1"/>
            <a:r>
              <a:rPr lang="fr-FR" dirty="0"/>
              <a:t>Chaque dossier représente une catégorie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sz="2000" dirty="0" err="1"/>
              <a:t>trainset</a:t>
            </a:r>
            <a:r>
              <a:rPr lang="fr-FR" sz="2000" dirty="0"/>
              <a:t> = </a:t>
            </a:r>
            <a:r>
              <a:rPr lang="fr-FR" sz="2000" dirty="0" err="1"/>
              <a:t>keras.preprocessing.image.ImageDataGenerator</a:t>
            </a:r>
            <a:r>
              <a:rPr lang="fr-FR" sz="2000" dirty="0"/>
              <a:t>(</a:t>
            </a:r>
            <a:r>
              <a:rPr lang="fr-FR" sz="2000" dirty="0" err="1"/>
              <a:t>rescale</a:t>
            </a:r>
            <a:r>
              <a:rPr lang="fr-FR" sz="2000" dirty="0"/>
              <a:t>=1. / 255, </a:t>
            </a:r>
            <a:r>
              <a:rPr lang="fr-FR" sz="2000" dirty="0" err="1"/>
              <a:t>validation_split</a:t>
            </a:r>
            <a:r>
              <a:rPr lang="fr-FR" sz="2000" dirty="0"/>
              <a:t>=0.2)</a:t>
            </a:r>
          </a:p>
          <a:p>
            <a:pPr lvl="1"/>
            <a:r>
              <a:rPr lang="fr-FR" sz="2000" dirty="0" err="1"/>
              <a:t>trainGenerator</a:t>
            </a:r>
            <a:r>
              <a:rPr lang="fr-FR" sz="2000" dirty="0"/>
              <a:t> = </a:t>
            </a:r>
            <a:r>
              <a:rPr lang="fr-FR" sz="2000" dirty="0" err="1"/>
              <a:t>trainset.flow_from_directory</a:t>
            </a:r>
            <a:r>
              <a:rPr lang="fr-FR" sz="2000" dirty="0"/>
              <a:t>(</a:t>
            </a:r>
          </a:p>
          <a:p>
            <a:pPr marL="457200" lvl="1" indent="0">
              <a:buNone/>
            </a:pPr>
            <a:r>
              <a:rPr lang="fr-FR" sz="2000" dirty="0"/>
              <a:t>            'data/</a:t>
            </a:r>
            <a:r>
              <a:rPr lang="fr-FR" sz="2000" dirty="0" err="1"/>
              <a:t>dogsvscats</a:t>
            </a:r>
            <a:r>
              <a:rPr lang="fr-FR" sz="2000" dirty="0"/>
              <a:t>/train',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target_size</a:t>
            </a:r>
            <a:r>
              <a:rPr lang="fr-FR" sz="2000" dirty="0"/>
              <a:t>=(150, 150),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subset</a:t>
            </a:r>
            <a:r>
              <a:rPr lang="fr-FR" sz="2000" dirty="0"/>
              <a:t> = 'training',</a:t>
            </a:r>
          </a:p>
          <a:p>
            <a:pPr marL="457200" lvl="1" indent="0">
              <a:buNone/>
            </a:pPr>
            <a:r>
              <a:rPr lang="fr-FR" sz="2000" dirty="0"/>
              <a:t>            </a:t>
            </a:r>
            <a:r>
              <a:rPr lang="fr-FR" sz="2000" dirty="0" err="1"/>
              <a:t>class_mode</a:t>
            </a:r>
            <a:r>
              <a:rPr lang="fr-FR" sz="2000" dirty="0"/>
              <a:t>="</a:t>
            </a:r>
            <a:r>
              <a:rPr lang="fr-FR" sz="2000" dirty="0" err="1"/>
              <a:t>binary</a:t>
            </a:r>
            <a:r>
              <a:rPr lang="fr-FR" sz="20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281191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Augmenter le jeux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Plus un réseau est profond plus il lui faut des données</a:t>
            </a:r>
          </a:p>
          <a:p>
            <a:pPr lvl="1"/>
            <a:r>
              <a:rPr lang="fr-FR" dirty="0"/>
              <a:t>Il suffit d'augmenter artificiellement le jeu de données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Keras</a:t>
            </a:r>
            <a:r>
              <a:rPr lang="fr-FR" dirty="0"/>
              <a:t> possède la classe </a:t>
            </a:r>
            <a:r>
              <a:rPr lang="fr-FR" dirty="0" err="1"/>
              <a:t>ImageDataGenerator</a:t>
            </a:r>
            <a:r>
              <a:rPr lang="fr-FR" dirty="0"/>
              <a:t> pour effectuer </a:t>
            </a:r>
            <a:r>
              <a:rPr lang="fr-FR" dirty="0" err="1"/>
              <a:t>celà</a:t>
            </a:r>
            <a:endParaRPr lang="fr-FR" dirty="0"/>
          </a:p>
        </p:txBody>
      </p:sp>
      <p:pic>
        <p:nvPicPr>
          <p:cNvPr id="3074" name="Picture 2" descr="https://s3-ap-south-1.amazonaws.com/av-blog-media/wp-content/uploads/2018/04/Screen-Shot-2018-04-04-at-12.14.45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24944"/>
            <a:ext cx="59912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5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B354D-186E-43C0-A981-9660725B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B394A8-B953-4A2A-8B0D-471FBD26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image_dataset_from_directory</a:t>
            </a:r>
            <a:r>
              <a:rPr lang="fr-FR" dirty="0"/>
              <a:t> peut remplacer </a:t>
            </a:r>
            <a:r>
              <a:rPr lang="fr-FR" dirty="0" err="1"/>
              <a:t>ImageDataGenerator</a:t>
            </a:r>
            <a:r>
              <a:rPr lang="fr-FR" dirty="0"/>
              <a:t> depuis TF 2.3</a:t>
            </a:r>
          </a:p>
          <a:p>
            <a:pPr lvl="1"/>
            <a:r>
              <a:rPr lang="fr-FR" dirty="0"/>
              <a:t>Possibilité de cache</a:t>
            </a:r>
          </a:p>
          <a:p>
            <a:pPr lvl="1"/>
            <a:r>
              <a:rPr lang="fr-FR" dirty="0"/>
              <a:t>Doit s'utiliser avec un layer de </a:t>
            </a:r>
            <a:r>
              <a:rPr lang="fr-FR" dirty="0" err="1"/>
              <a:t>rescale</a:t>
            </a:r>
            <a:endParaRPr lang="fr-FR" dirty="0"/>
          </a:p>
          <a:p>
            <a:pPr lvl="1"/>
            <a:r>
              <a:rPr lang="fr-FR" dirty="0"/>
              <a:t>N'effectue pas d'augmentation</a:t>
            </a:r>
          </a:p>
          <a:p>
            <a:pPr lvl="1"/>
            <a:r>
              <a:rPr lang="fr-FR"/>
              <a:t>Assez complexe</a:t>
            </a:r>
            <a:endParaRPr lang="fr-FR" dirty="0"/>
          </a:p>
          <a:p>
            <a:pPr lvl="1"/>
            <a:r>
              <a:rPr lang="fr-FR" dirty="0"/>
              <a:t>Exemple : https://www.tensorflow.org/tutorials/load_data/images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65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00" y="3308289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41" y="4802606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Normalisation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Batch_normalization</a:t>
            </a:r>
            <a:r>
              <a:rPr lang="fr-FR" dirty="0"/>
              <a:t> applique une normalisation des inputs d'un layer</a:t>
            </a:r>
          </a:p>
          <a:p>
            <a:pPr lvl="1"/>
            <a:r>
              <a:rPr lang="fr-FR" dirty="0" err="1"/>
              <a:t>keras.backend.batch_normalization</a:t>
            </a:r>
            <a:r>
              <a:rPr lang="fr-FR" dirty="0"/>
              <a:t>(x, </a:t>
            </a:r>
            <a:r>
              <a:rPr lang="fr-FR" dirty="0" err="1"/>
              <a:t>mean</a:t>
            </a:r>
            <a:r>
              <a:rPr lang="fr-FR" dirty="0"/>
              <a:t>, var, beta, gamma, axis=-1, epsilon=0.001)</a:t>
            </a:r>
          </a:p>
          <a:p>
            <a:pPr lvl="1"/>
            <a:r>
              <a:rPr lang="fr-FR" dirty="0"/>
              <a:t>Retourne</a:t>
            </a:r>
          </a:p>
          <a:p>
            <a:pPr lvl="1"/>
            <a:r>
              <a:rPr lang="sv-SE" dirty="0"/>
              <a:t>output = (x - mean) / sqrt(var + epsilon) * gamma + beta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9229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Cropping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Cropping2d permet de </a:t>
            </a:r>
            <a:r>
              <a:rPr lang="fr-FR" dirty="0" err="1"/>
              <a:t>cropper</a:t>
            </a:r>
            <a:r>
              <a:rPr lang="fr-FR" dirty="0"/>
              <a:t> (recadrer une matrice)</a:t>
            </a:r>
          </a:p>
          <a:p>
            <a:pPr lvl="1"/>
            <a:r>
              <a:rPr lang="fr-FR" dirty="0"/>
              <a:t>Diminue la taille de la matrice</a:t>
            </a:r>
          </a:p>
          <a:p>
            <a:pPr lvl="1"/>
            <a:r>
              <a:rPr lang="fr-FR" dirty="0"/>
              <a:t>Inverse de </a:t>
            </a:r>
            <a:r>
              <a:rPr lang="fr-FR" dirty="0" err="1"/>
              <a:t>ZeroPadding</a:t>
            </a:r>
            <a:endParaRPr lang="fr-FR" dirty="0"/>
          </a:p>
          <a:p>
            <a:pPr lvl="1"/>
            <a:r>
              <a:rPr lang="fr-FR" dirty="0"/>
              <a:t>keras.layers.Cropping2D(</a:t>
            </a:r>
            <a:r>
              <a:rPr lang="fr-FR" dirty="0" err="1"/>
              <a:t>cropping</a:t>
            </a:r>
            <a:r>
              <a:rPr lang="fr-FR" dirty="0"/>
              <a:t>=((0, 0), (0, 0)), </a:t>
            </a:r>
            <a:r>
              <a:rPr lang="fr-FR" dirty="0" err="1"/>
              <a:t>data_format</a:t>
            </a:r>
            <a:r>
              <a:rPr lang="fr-FR" dirty="0"/>
              <a:t>=None)</a:t>
            </a:r>
          </a:p>
          <a:p>
            <a:pPr lvl="1"/>
            <a:r>
              <a:rPr lang="fr-FR" dirty="0"/>
              <a:t>Les 2 </a:t>
            </a:r>
            <a:r>
              <a:rPr lang="fr-FR" dirty="0" err="1"/>
              <a:t>tuples</a:t>
            </a:r>
            <a:r>
              <a:rPr lang="fr-FR" dirty="0"/>
              <a:t> sont ((</a:t>
            </a:r>
            <a:r>
              <a:rPr lang="fr-FR" dirty="0" err="1"/>
              <a:t>top_crop</a:t>
            </a:r>
            <a:r>
              <a:rPr lang="fr-FR" dirty="0"/>
              <a:t>, </a:t>
            </a:r>
            <a:r>
              <a:rPr lang="fr-FR" dirty="0" err="1"/>
              <a:t>bottom_crop</a:t>
            </a:r>
            <a:r>
              <a:rPr lang="fr-FR" dirty="0"/>
              <a:t>), (</a:t>
            </a:r>
            <a:r>
              <a:rPr lang="fr-FR" dirty="0" err="1"/>
              <a:t>left_crop</a:t>
            </a:r>
            <a:r>
              <a:rPr lang="fr-FR" dirty="0"/>
              <a:t>, </a:t>
            </a:r>
            <a:r>
              <a:rPr lang="fr-FR" dirty="0" err="1"/>
              <a:t>right_crop</a:t>
            </a:r>
            <a:r>
              <a:rPr lang="fr-FR" dirty="0"/>
              <a:t>))</a:t>
            </a:r>
          </a:p>
          <a:p>
            <a:r>
              <a:rPr lang="fr-FR" dirty="0"/>
              <a:t>Un </a:t>
            </a:r>
            <a:r>
              <a:rPr lang="fr-FR" dirty="0" err="1"/>
              <a:t>cropping</a:t>
            </a:r>
            <a:r>
              <a:rPr lang="fr-FR" dirty="0"/>
              <a:t> automatique nécessite un réseau neuronal à part entière</a:t>
            </a:r>
          </a:p>
          <a:p>
            <a:pPr lvl="1"/>
            <a:r>
              <a:rPr lang="fr-FR" dirty="0"/>
              <a:t>Voir SVHN </a:t>
            </a:r>
            <a:r>
              <a:rPr lang="fr-FR" dirty="0" err="1"/>
              <a:t>autocrop</a:t>
            </a:r>
            <a:r>
              <a:rPr lang="fr-FR" dirty="0"/>
              <a:t>                             =&gt;</a:t>
            </a:r>
          </a:p>
        </p:txBody>
      </p:sp>
      <p:pic>
        <p:nvPicPr>
          <p:cNvPr id="6146" name="Picture 2" descr="http://ufldl.stanford.edu/housenumbers/examples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889" y="5301208"/>
            <a:ext cx="1512168" cy="10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ufldl.stanford.edu/housenumbers/32x32e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287521"/>
            <a:ext cx="2339752" cy="23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180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735EF-00C0-4146-A5DD-CF796682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75BE5C-1ECB-4209-B838-37445CAD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Très utile dans le traitement de signal</a:t>
            </a:r>
          </a:p>
          <a:p>
            <a:pPr lvl="1"/>
            <a:r>
              <a:rPr lang="fr-FR" dirty="0"/>
              <a:t>Image</a:t>
            </a:r>
          </a:p>
          <a:p>
            <a:pPr lvl="1"/>
            <a:r>
              <a:rPr lang="fr-FR" dirty="0"/>
              <a:t>Son</a:t>
            </a:r>
          </a:p>
          <a:p>
            <a:pPr lvl="1"/>
            <a:r>
              <a:rPr lang="fr-FR" dirty="0"/>
              <a:t>Electromagnétisme</a:t>
            </a:r>
          </a:p>
          <a:p>
            <a:pPr lvl="1"/>
            <a:r>
              <a:rPr lang="fr-FR" dirty="0"/>
              <a:t>Données corrélées comme des multiples capteurs de températures dans un bâtiment</a:t>
            </a:r>
          </a:p>
          <a:p>
            <a:pPr lvl="1"/>
            <a:r>
              <a:rPr lang="fr-FR" dirty="0"/>
              <a:t>Peu utile pour les DATA décorrélées</a:t>
            </a:r>
          </a:p>
        </p:txBody>
      </p:sp>
    </p:spTree>
    <p:extLst>
      <p:ext uri="{BB962C8B-B14F-4D97-AF65-F5344CB8AC3E}">
        <p14:creationId xmlns:p14="http://schemas.microsoft.com/office/powerpoint/2010/main" val="318497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00" y="857250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65648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87824" y="2700048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  <a:p>
            <a:pPr lvl="1"/>
            <a:r>
              <a:rPr lang="fr-FR" dirty="0"/>
              <a:t>Le produit de convolution est un opérateur bilinéaire et un produit commutatif, généralement noté *, qui, à deux fonctions f et g sur un même domaine infini, fait correspondre une autre fonction « f ∗ g » sur ce domaine, qui en tout point de celui-ci est égale à l'intégrale sur l'entièreté du domaine d'une des deux fonctions autour de ce point, pondérée par l'autre fonction autour de l'origine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/>
              <a:t>Convolution d'une fonction porte par elle-même</a:t>
            </a:r>
          </a:p>
        </p:txBody>
      </p:sp>
      <p:pic>
        <p:nvPicPr>
          <p:cNvPr id="1026" name="Picture 2" descr="https://upload.wikimedia.org/wikipedia/commons/c/c6/Convolucion_Funcion_P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97" y="4539299"/>
            <a:ext cx="37338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7181"/>
      </p:ext>
    </p:extLst>
  </p:cSld>
  <p:clrMapOvr>
    <a:masterClrMapping/>
  </p:clrMapOvr>
</p:sld>
</file>

<file path=ppt/theme/theme1.xml><?xml version="1.0" encoding="utf-8"?>
<a:theme xmlns:a="http://schemas.openxmlformats.org/drawingml/2006/main" name="cvc">
  <a:themeElements>
    <a:clrScheme name="cv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v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v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17630</TotalTime>
  <Words>1161</Words>
  <Application>Microsoft Office PowerPoint</Application>
  <PresentationFormat>Affichage à l'écran (4:3)</PresentationFormat>
  <Paragraphs>181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Monotype Sorts</vt:lpstr>
      <vt:lpstr>Times New Roman</vt:lpstr>
      <vt:lpstr>cvc</vt:lpstr>
      <vt:lpstr>Présentation PowerPoint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Convolution</vt:lpstr>
      <vt:lpstr>Convolution</vt:lpstr>
      <vt:lpstr>Exemple de convolution</vt:lpstr>
      <vt:lpstr>Convolution 2d et Hyperparamètres</vt:lpstr>
      <vt:lpstr>Convolution Keras</vt:lpstr>
      <vt:lpstr>Conv1d, Conv2d, Conv3d</vt:lpstr>
      <vt:lpstr>Exemple</vt:lpstr>
      <vt:lpstr>Le kernel</vt:lpstr>
      <vt:lpstr>Relu</vt:lpstr>
      <vt:lpstr>Pooling</vt:lpstr>
      <vt:lpstr>Convolution et Pooling</vt:lpstr>
      <vt:lpstr>CNN + Relu + Pooling</vt:lpstr>
      <vt:lpstr>Réseaux convolutifs</vt:lpstr>
      <vt:lpstr>CNN</vt:lpstr>
      <vt:lpstr>Deep Network</vt:lpstr>
      <vt:lpstr>MNIST</vt:lpstr>
      <vt:lpstr>Exemple CNN</vt:lpstr>
      <vt:lpstr>Flatten</vt:lpstr>
      <vt:lpstr>ImageDataGenerator</vt:lpstr>
      <vt:lpstr>Augmenter le jeux de données</vt:lpstr>
      <vt:lpstr>image_dataset_from_directory</vt:lpstr>
      <vt:lpstr>Normalisation Keras</vt:lpstr>
      <vt:lpstr>Cropping</vt:lpstr>
      <vt:lpstr>Utilité</vt:lpstr>
    </vt:vector>
  </TitlesOfParts>
  <Company>jkhjkjkh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</dc:title>
  <dc:creator>jhkhkhkj</dc:creator>
  <cp:lastModifiedBy>Cyril Vincent</cp:lastModifiedBy>
  <cp:revision>547</cp:revision>
  <dcterms:created xsi:type="dcterms:W3CDTF">2000-04-10T19:33:12Z</dcterms:created>
  <dcterms:modified xsi:type="dcterms:W3CDTF">2024-11-22T08:35:04Z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0.1</vt:lpwstr>
  </property>
</Properties>
</file>